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3720" r:id="rId2"/>
    <p:sldMasterId id="2147483744" r:id="rId3"/>
    <p:sldMasterId id="2147483756" r:id="rId4"/>
    <p:sldMasterId id="2147483768" r:id="rId5"/>
    <p:sldMasterId id="2147483780" r:id="rId6"/>
    <p:sldMasterId id="2147483792" r:id="rId7"/>
    <p:sldMasterId id="2147483804" r:id="rId8"/>
    <p:sldMasterId id="2147483816" r:id="rId9"/>
    <p:sldMasterId id="2147483828" r:id="rId10"/>
    <p:sldMasterId id="2147483852" r:id="rId11"/>
    <p:sldMasterId id="2147483876" r:id="rId12"/>
  </p:sldMasterIdLst>
  <p:sldIdLst>
    <p:sldId id="256" r:id="rId13"/>
    <p:sldId id="257" r:id="rId14"/>
    <p:sldId id="268" r:id="rId15"/>
    <p:sldId id="26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</p:sldIdLst>
  <p:sldSz cx="9144000" cy="6858000" type="screen4x3"/>
  <p:notesSz cx="6858000" cy="9144000"/>
  <p:embeddedFontLst>
    <p:embeddedFont>
      <p:font typeface="Palatino Linotype" pitchFamily="18" charset="0"/>
      <p:regular r:id="rId26"/>
      <p:bold r:id="rId27"/>
      <p:italic r:id="rId28"/>
      <p:boldItalic r:id="rId29"/>
    </p:embeddedFont>
    <p:embeddedFont>
      <p:font typeface="Constantia" pitchFamily="18" charset="0"/>
      <p:regular r:id="rId30"/>
      <p:bold r:id="rId31"/>
      <p:italic r:id="rId32"/>
      <p:boldItalic r:id="rId33"/>
    </p:embeddedFont>
    <p:embeddedFont>
      <p:font typeface="Lucida Sans" pitchFamily="34" charset="0"/>
      <p:regular r:id="rId34"/>
      <p:bold r:id="rId35"/>
      <p:italic r:id="rId36"/>
      <p:boldItalic r:id="rId37"/>
    </p:embeddedFont>
    <p:embeddedFont>
      <p:font typeface="Lucida Sans Unicode" pitchFamily="34" charset="0"/>
      <p:regular r:id="rId38"/>
    </p:embeddedFont>
    <p:embeddedFont>
      <p:font typeface="Corbel" pitchFamily="34" charset="0"/>
      <p:regular r:id="rId39"/>
      <p:bold r:id="rId40"/>
      <p:italic r:id="rId41"/>
      <p:boldItalic r:id="rId42"/>
    </p:embeddedFont>
    <p:embeddedFont>
      <p:font typeface="Trebuchet MS" pitchFamily="34" charset="0"/>
      <p:regular r:id="rId43"/>
      <p:bold r:id="rId44"/>
      <p:italic r:id="rId45"/>
      <p:boldItalic r:id="rId46"/>
    </p:embeddedFont>
    <p:embeddedFont>
      <p:font typeface="Book Antiqua" pitchFamily="18" charset="0"/>
      <p:regular r:id="rId47"/>
      <p:bold r:id="rId48"/>
      <p:italic r:id="rId49"/>
      <p:boldItalic r:id="rId50"/>
    </p:embeddedFont>
    <p:embeddedFont>
      <p:font typeface="NikoshBAN" pitchFamily="2" charset="0"/>
      <p:regular r:id="rId51"/>
    </p:embeddedFont>
    <p:embeddedFont>
      <p:font typeface="Wingdings 3" pitchFamily="18" charset="2"/>
      <p:regular r:id="rId52"/>
    </p:embeddedFont>
    <p:embeddedFont>
      <p:font typeface="Verdana" pitchFamily="34" charset="0"/>
      <p:regular r:id="rId53"/>
      <p:bold r:id="rId54"/>
      <p:italic r:id="rId55"/>
      <p:boldItalic r:id="rId56"/>
    </p:embeddedFont>
    <p:embeddedFont>
      <p:font typeface="Wingdings 2" pitchFamily="18" charset="2"/>
      <p:regular r:id="rId57"/>
    </p:embeddedFont>
    <p:embeddedFont>
      <p:font typeface="Tw Cen MT" pitchFamily="34" charset="0"/>
      <p:regular r:id="rId58"/>
      <p:bold r:id="rId59"/>
      <p:italic r:id="rId60"/>
      <p:boldItalic r:id="rId61"/>
    </p:embeddedFont>
    <p:embeddedFont>
      <p:font typeface="Impact" pitchFamily="34" charset="0"/>
      <p:regular r:id="rId62"/>
    </p:embeddedFont>
    <p:embeddedFont>
      <p:font typeface="Franklin Gothic Book" pitchFamily="34" charset="0"/>
      <p:regular r:id="rId63"/>
      <p:italic r:id="rId64"/>
    </p:embeddedFont>
    <p:embeddedFont>
      <p:font typeface="Cambria Math" pitchFamily="18" charset="0"/>
      <p:regular r:id="rId65"/>
    </p:embeddedFont>
    <p:embeddedFont>
      <p:font typeface="Calibri" pitchFamily="34" charset="0"/>
      <p:regular r:id="rId66"/>
      <p:bold r:id="rId67"/>
      <p:italic r:id="rId68"/>
      <p:boldItalic r:id="rId69"/>
    </p:embeddedFont>
    <p:embeddedFont>
      <p:font typeface="Franklin Gothic Medium" pitchFamily="34" charset="0"/>
      <p:regular r:id="rId70"/>
      <p:italic r:id="rId71"/>
    </p:embeddedFont>
    <p:embeddedFont>
      <p:font typeface="Georgia" pitchFamily="18" charset="0"/>
      <p:regular r:id="rId72"/>
      <p:bold r:id="rId73"/>
      <p:italic r:id="rId74"/>
      <p:boldItalic r:id="rId75"/>
    </p:embeddedFont>
    <p:embeddedFont>
      <p:font typeface="Century Gothic" pitchFamily="34" charset="0"/>
      <p:regular r:id="rId76"/>
      <p:bold r:id="rId77"/>
      <p:italic r:id="rId78"/>
      <p:boldItalic r:id="rId7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font" Target="fonts/font30.fntdata"/><Relationship Id="rId63" Type="http://schemas.openxmlformats.org/officeDocument/2006/relationships/font" Target="fonts/font38.fntdata"/><Relationship Id="rId68" Type="http://schemas.openxmlformats.org/officeDocument/2006/relationships/font" Target="fonts/font43.fntdata"/><Relationship Id="rId76" Type="http://schemas.openxmlformats.org/officeDocument/2006/relationships/font" Target="fonts/font51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4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font" Target="fonts/font4.fntdata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8" Type="http://schemas.openxmlformats.org/officeDocument/2006/relationships/font" Target="fonts/font33.fntdata"/><Relationship Id="rId66" Type="http://schemas.openxmlformats.org/officeDocument/2006/relationships/font" Target="fonts/font41.fntdata"/><Relationship Id="rId74" Type="http://schemas.openxmlformats.org/officeDocument/2006/relationships/font" Target="fonts/font49.fntdata"/><Relationship Id="rId79" Type="http://schemas.openxmlformats.org/officeDocument/2006/relationships/font" Target="fonts/font54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36.fntdata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60" Type="http://schemas.openxmlformats.org/officeDocument/2006/relationships/font" Target="fonts/font35.fntdata"/><Relationship Id="rId65" Type="http://schemas.openxmlformats.org/officeDocument/2006/relationships/font" Target="fonts/font40.fntdata"/><Relationship Id="rId73" Type="http://schemas.openxmlformats.org/officeDocument/2006/relationships/font" Target="fonts/font48.fntdata"/><Relationship Id="rId78" Type="http://schemas.openxmlformats.org/officeDocument/2006/relationships/font" Target="fonts/font53.fntdata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font" Target="fonts/font31.fntdata"/><Relationship Id="rId64" Type="http://schemas.openxmlformats.org/officeDocument/2006/relationships/font" Target="fonts/font39.fntdata"/><Relationship Id="rId69" Type="http://schemas.openxmlformats.org/officeDocument/2006/relationships/font" Target="fonts/font44.fntdata"/><Relationship Id="rId77" Type="http://schemas.openxmlformats.org/officeDocument/2006/relationships/font" Target="fonts/font52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26.fntdata"/><Relationship Id="rId72" Type="http://schemas.openxmlformats.org/officeDocument/2006/relationships/font" Target="fonts/font47.fntdata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59" Type="http://schemas.openxmlformats.org/officeDocument/2006/relationships/font" Target="fonts/font34.fntdata"/><Relationship Id="rId67" Type="http://schemas.openxmlformats.org/officeDocument/2006/relationships/font" Target="fonts/font42.fntdata"/><Relationship Id="rId20" Type="http://schemas.openxmlformats.org/officeDocument/2006/relationships/slide" Target="slides/slide8.xml"/><Relationship Id="rId41" Type="http://schemas.openxmlformats.org/officeDocument/2006/relationships/font" Target="fonts/font16.fntdata"/><Relationship Id="rId54" Type="http://schemas.openxmlformats.org/officeDocument/2006/relationships/font" Target="fonts/font29.fntdata"/><Relationship Id="rId62" Type="http://schemas.openxmlformats.org/officeDocument/2006/relationships/font" Target="fonts/font37.fntdata"/><Relationship Id="rId70" Type="http://schemas.openxmlformats.org/officeDocument/2006/relationships/font" Target="fonts/font45.fntdata"/><Relationship Id="rId75" Type="http://schemas.openxmlformats.org/officeDocument/2006/relationships/font" Target="fonts/font50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font" Target="fonts/font3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1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40327"/>
            <a:ext cx="8001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বিস্‌মিল্লাহির রহমানির রহীম”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সকল শিক্ষার্থীকে শুভেচ্ছা ও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3048000"/>
            <a:ext cx="4495800" cy="22159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19400"/>
            <a:ext cx="2686050" cy="3667125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4014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533400"/>
                <a:ext cx="8686800" cy="95410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খাতা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36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টাকায়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বিক্রয়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করায়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যত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ক্ষতি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হল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,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72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টাকায়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বিক্রয়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করাতে</m:t>
                    </m:r>
                  </m:oMath>
                </a14:m>
                <a:endParaRPr lang="bn-BD" sz="2800" b="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তার দ্বিগুন লাভ হয়, খাতাটির  ক্রয় মূল্য কত? </a:t>
                </a:r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3340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905000"/>
                <a:ext cx="8686800" cy="421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করি, খাতাটি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36</m:t>
                    </m:r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টাকায়</m:t>
                    </m:r>
                    <m:r>
                      <a:rPr lang="bn-BD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বিক্রয়</m:t>
                    </m:r>
                    <m:r>
                      <a:rPr lang="bn-BD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করাতে</m:t>
                    </m:r>
                    <m:r>
                      <a:rPr lang="bn-BD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ক্ষতি</m:t>
                    </m:r>
                    <m:r>
                      <a:rPr lang="bn-BD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হয়</m:t>
                    </m:r>
                    <m:r>
                      <a:rPr lang="bn-BD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টাকা।</m:t>
                    </m:r>
                    <m:r>
                      <a:rPr lang="bn-BD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b="0" dirty="0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i="1" dirty="0" smtClean="0">
                  <a:solidFill>
                    <a:schemeClr val="accent4">
                      <a:lumMod val="50000"/>
                    </a:schemeClr>
                  </a:solidFill>
                  <a:latin typeface="Cambria Math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খাতাটি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72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টাকায়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বিক্রয়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করাতে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ক্ষতির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দ্বিগুন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টাকা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লাভ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হয়।</m:t>
                      </m:r>
                    </m:oMath>
                  </m:oMathPara>
                </a14:m>
                <a:endParaRPr lang="bn-BD" sz="2400" b="0" dirty="0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endParaRPr lang="en-US" sz="2400" i="1" dirty="0" smtClean="0">
                  <a:solidFill>
                    <a:schemeClr val="accent4">
                      <a:lumMod val="50000"/>
                    </a:schemeClr>
                  </a:solidFill>
                  <a:latin typeface="Cambria Math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খাতাটির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ক্রয়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মূল্য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bn-BD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36</m:t>
                          </m:r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</m:d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টাকা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72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bn-BD" sz="2400" b="0" i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টাকা</m:t>
                      </m:r>
                      <m:r>
                        <a:rPr lang="bn-BD" sz="2400" b="0" i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2400" b="0" dirty="0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36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72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 </m:t>
                    </m:r>
                    <m:r>
                      <a:rPr lang="bn-BD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72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36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</m:oMath>
                </a14:m>
                <a:endParaRPr lang="bn-BD" sz="2400" b="0" dirty="0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36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টাকা।</m:t>
                    </m:r>
                    <m:r>
                      <a:rPr lang="bn-BD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400" b="0" dirty="0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i="1" dirty="0" smtClean="0">
                  <a:solidFill>
                    <a:schemeClr val="accent4">
                      <a:lumMod val="50000"/>
                    </a:schemeClr>
                  </a:solidFill>
                  <a:latin typeface="Cambria Math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খাতাটির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ক্রয়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মূল্য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36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12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48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টাকা।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𝐴𝑛𝑠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8686800" cy="4216539"/>
              </a:xfrm>
              <a:prstGeom prst="rect">
                <a:avLst/>
              </a:prstGeom>
              <a:blipFill rotWithShape="1">
                <a:blip r:embed="rId3"/>
                <a:stretch>
                  <a:fillRect l="-1404" t="-1158" b="-2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5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20574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447800"/>
                <a:ext cx="8534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 একটি কাজ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দিনে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করতে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পারে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খ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ঐ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কাজ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দিনে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করতে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পারে।</m:t>
                    </m:r>
                  </m:oMath>
                </a14:m>
                <a:endParaRPr lang="bn-BD" sz="28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তারা একটি কাজ এক সাথে শুরু করে এবং কয়েক দিন পর ক কাজটি          	অসমাপ্ত রেখে চলে গেল। বাকি কাজটুকু খ একা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দিনে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শেষ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করে।</m:t>
                    </m:r>
                  </m:oMath>
                </a14:m>
                <a:endParaRPr lang="bn-BD" sz="28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কাজটি কত দিনে শেষ হয়েছিল?</a:t>
                </a:r>
              </a:p>
              <a:p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 একটি  দ্রব্য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%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ক্ষতিতে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বিক্রয়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করলে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যে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মূল্য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পাওয়া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যায়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%</m:t>
                    </m:r>
                  </m:oMath>
                </a14:m>
                <a:endParaRPr lang="bn-BD" sz="28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লাভে বিক্রয় করলে তার চেয়ে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18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বেশি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পাওয়া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যায়।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দ্রব্যটির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b="0" i="1" dirty="0" smtClean="0">
                  <a:solidFill>
                    <a:schemeClr val="accent6">
                      <a:lumMod val="50000"/>
                    </a:schemeClr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r>
                  <a:rPr lang="bn-BD" sz="2800" b="0" dirty="0" smtClean="0">
                    <a:solidFill>
                      <a:schemeClr val="accent6">
                        <a:lumMod val="50000"/>
                      </a:schemeClr>
                    </a:solidFill>
                    <a:cs typeface="NikoshBAN" panose="02000000000000000000" pitchFamily="2" charset="0"/>
                  </a:rPr>
                  <a:t>      ক্রয় মূল্য কত?</a:t>
                </a:r>
              </a:p>
              <a:p>
                <a:r>
                  <a:rPr lang="bn-BD" sz="2800" dirty="0">
                    <a:solidFill>
                      <a:schemeClr val="accent6">
                        <a:lumMod val="50000"/>
                      </a:schemeClr>
                    </a:solidFill>
                    <a:cs typeface="NikoshBAN" panose="02000000000000000000" pitchFamily="2" charset="0"/>
                  </a:rPr>
                  <a:t>৩</a:t>
                </a:r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%</m:t>
                    </m:r>
                    <m:r>
                      <a:rPr lang="en-US" sz="28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হার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মুনাফায়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8000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টাকার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বছরের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সরল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মুনাফা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চক্রবৃদ্ধি</m:t>
                    </m:r>
                  </m:oMath>
                </a14:m>
                <a:endParaRPr lang="bn-BD" sz="2800" b="0" i="1" dirty="0" smtClean="0">
                  <a:solidFill>
                    <a:schemeClr val="accent6">
                      <a:lumMod val="50000"/>
                    </a:schemeClr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r>
                  <a:rPr lang="bn-BD" sz="2800" b="0" dirty="0" smtClean="0">
                    <a:solidFill>
                      <a:schemeClr val="accent6">
                        <a:lumMod val="50000"/>
                      </a:schemeClr>
                    </a:solidFill>
                    <a:cs typeface="NikoshBAN" panose="02000000000000000000" pitchFamily="2" charset="0"/>
                  </a:rPr>
                  <a:t>     মুনাফার পার্থক্য নির্নয় কর।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47800"/>
                <a:ext cx="8534400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1500" t="-1229" r="-4214" b="-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78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3048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524000"/>
            <a:ext cx="8534400" cy="4401205"/>
          </a:xfrm>
          <a:prstGeom prst="rect">
            <a:avLst/>
          </a:prstGeom>
          <a:blipFill rotWithShape="1">
            <a:blip r:embed="rId2"/>
            <a:stretch>
              <a:fillRect l="-1429" t="-1108" b="-3186"/>
            </a:stretch>
          </a:blipFill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669049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60218"/>
            <a:ext cx="5791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সমাপ্তি ঘোষণাঃ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534400" cy="230832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শিক্ষার্থীর ভবিষ্যৎ সফলতা কামনা করে আজকের পাঠদান কার্যক্রম সমাপ্তি ঘোষণা করছি।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495800"/>
            <a:ext cx="6705600" cy="186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আল্লাহ্‌ হাফেজ </a:t>
            </a:r>
            <a:endParaRPr lang="en-US" sz="115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7544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যাত্রীবাহী বাসটি  কোথায় যাচ্ছে , বলতে পার কি? 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 descr="C:\Users\Doel-1612i3\Desktop\258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80" y="442963"/>
            <a:ext cx="6853237" cy="493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6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0346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380999"/>
            <a:ext cx="4876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6164" y="2514600"/>
            <a:ext cx="4149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 –দশম</a:t>
            </a:r>
          </a:p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অনুশীলনী ৩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41500" y="206514"/>
            <a:ext cx="113311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৩ </a:t>
            </a:r>
          </a:p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পাঠঃ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9491" y="0"/>
                <a:ext cx="8229600" cy="156966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</a:t>
                </a:r>
                <a:r>
                  <a:rPr lang="bn-BD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বনভোজনে যাওয়ার জন্য একটি বাস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2400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টাকায়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ভাড়া করা হলো এবং সিদ্ধান্ত </a:t>
                </a:r>
              </a:p>
              <a:p>
                <a:r>
                  <a:rPr lang="bn-BD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গৃহীত হলো যে, প্রত্যেক যাত্রী সমান ভাড়া প্রদান করবে।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10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জন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যাত্রী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না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আসায়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প্রত্যেক</m:t>
                    </m:r>
                  </m:oMath>
                </a14:m>
                <a:endParaRPr lang="bn-BD" sz="2400" b="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যাত্রীর মাথা পিছু ভাড়া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বৃদ্ধি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পেল।বাসে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কতজন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যাত্রী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গিয়েছিল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?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প্রত্যেক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400" b="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যাত্রীকে কত টাকা বেশি ভাড়া দিতে হবে? </a:t>
                </a:r>
                <a:endParaRPr lang="en-US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1" y="0"/>
                <a:ext cx="8229600" cy="15696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1927477"/>
                <a:ext cx="8929255" cy="4253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মনে করি বাসে যাত্রী নির্ধারিত ছিল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জন।</m:t>
                    </m:r>
                  </m:oMath>
                </a14:m>
                <a:endParaRPr lang="bn-BD" sz="2400" b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প্রত্যেক যাত্রীকে ভাড়া দিতে হত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2400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।</m:t>
                    </m:r>
                  </m:oMath>
                </a14:m>
                <a:endParaRPr lang="bn-BD" sz="2400" b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10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জন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যাত্রী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না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আসায়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বর্তমান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যাত্রী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সংখ্যা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10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জন।</m:t>
                      </m:r>
                    </m:oMath>
                  </m:oMathPara>
                </a14:m>
                <a:endParaRPr lang="bn-BD" sz="2400" b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বর্তমানে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প্রত্যেক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যাত্রীকে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ভাড়া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দিতে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হয়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f>
                        <m:fPr>
                          <m:ctrlPr>
                            <a:rPr lang="bn-BD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2400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টাকা।</m:t>
                      </m:r>
                    </m:oMath>
                  </m:oMathPara>
                </a14:m>
                <a:endParaRPr lang="bn-BD" sz="2400" b="0" i="1" dirty="0" smtClean="0">
                  <a:solidFill>
                    <a:srgbClr val="7030A0"/>
                  </a:solidFill>
                  <a:latin typeface="Cambria Math"/>
                  <a:ea typeface="Cambria Math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প্রশ্নানুসারে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f>
                      <m:fPr>
                        <m:ctrlPr>
                          <a:rPr lang="bn-BD" sz="24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2400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10</m:t>
                        </m:r>
                      </m:den>
                    </m:f>
                    <m:r>
                      <a:rPr lang="bn-BD" sz="2400" b="0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bn-BD" sz="24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2400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400" b="0" i="1" dirty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400" b="0" i="1" dirty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bn-BD" sz="2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2400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2400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24000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endParaRPr lang="en-US" sz="2400" b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24000</m:t>
                        </m:r>
                      </m:num>
                      <m:den>
                        <m:sSup>
                          <m:sSupPr>
                            <m:ctrlPr>
                              <a:rPr lang="bn-BD" sz="240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f>
                      <m:fPr>
                        <m:ctrlPr>
                          <a:rPr lang="bn-BD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3000</m:t>
                        </m:r>
                      </m:num>
                      <m:den>
                        <m:sSup>
                          <m:sSupPr>
                            <m:ctrlPr>
                              <a:rPr lang="bn-BD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sSup>
                      <m:sSupPr>
                        <m:ctrlPr>
                          <a:rPr lang="bn-BD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10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3000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en-US" sz="2400" b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bn-BD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60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50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50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≠−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50</m:t>
                    </m:r>
                  </m:oMath>
                </a14:m>
                <a:endParaRPr lang="en-US" sz="2400" b="0" dirty="0" smtClean="0">
                  <a:solidFill>
                    <a:srgbClr val="7030A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∴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বাসে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যাত্রী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গিয়েছিল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bn-BD" sz="24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60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10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50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জন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ভাড়া</m:t>
                    </m:r>
                    <m:r>
                      <a:rPr lang="bn-BD" sz="2400" b="0" i="1" dirty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2400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÷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50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48</m:t>
                    </m:r>
                    <m:r>
                      <a:rPr lang="bn-BD" sz="2400" b="0" i="1" dirty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টাকা।</m:t>
                    </m:r>
                  </m:oMath>
                </a14:m>
                <a:endParaRPr lang="bn-BD" sz="2400" b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যাত্রী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সংখ্যা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50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জন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ভাড়া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48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টাকা।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𝐴𝑛𝑠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27477"/>
                <a:ext cx="8929255" cy="4253793"/>
              </a:xfrm>
              <a:prstGeom prst="rect">
                <a:avLst/>
              </a:prstGeom>
              <a:blipFill rotWithShape="1">
                <a:blip r:embed="rId3"/>
                <a:stretch>
                  <a:fillRect l="-1024" t="-1003" b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33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443345"/>
                <a:ext cx="6324600" cy="120032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</a:t>
                </a:r>
                <a:r>
                  <a:rPr lang="bn-BD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 ব্যক্তি দাঁড় বেয়ে স্রোতের প্রতিকুলে ঘন্টায়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কিঃ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মিঃ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বেগে</m:t>
                    </m:r>
                  </m:oMath>
                </a14:m>
                <a:endParaRPr lang="bn-BD" sz="2400" b="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যেতে পারে।স্রোতের বেগ ঘন্টায়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কিঃ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মিঃ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,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স্রোতের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400" b="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অনুকুলে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32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কিঃমিঃ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যেতে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তার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কত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সময়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লাগবে।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43345"/>
                <a:ext cx="63246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027519"/>
                <a:ext cx="8546244" cy="4664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মনে করি স্থির পানিতে নৌকার বেগ ঘন্টায়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কিঃ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মিঃ</m:t>
                    </m:r>
                  </m:oMath>
                </a14:m>
                <a:endParaRPr lang="bn-BD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স্রোতের বেগ ঘন্টায়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কিঃ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মিঃ।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∴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স্রোতের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অনুকুলে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নৌকার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কার্যকরী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বেগ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কিঃ মিঃ এবং স্রোতের প্রতিকুলে নৌকার কার্যকরী বেগ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কিঃ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মিঃ।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প্রশ্নমতে,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endParaRPr lang="en-US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স্থির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পানিতে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নৌকার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বেগ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কিঃ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মিঃ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/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ঘন্টা</m:t>
                      </m:r>
                    </m:oMath>
                  </m:oMathPara>
                </a14:m>
                <a:endParaRPr lang="en-US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স্রোতের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অনুকুলে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নৌকার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কার্যকরী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বেগ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ঘন্টায়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5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d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কিঃ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মিঃ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কিঃ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মিঃ।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আমরা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জানি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বেগ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bn-BD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অতিক্রান্ত</m:t>
                          </m:r>
                          <m:r>
                            <a:rPr lang="bn-BD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bn-BD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দুরত্ব</m:t>
                          </m:r>
                        </m:num>
                        <m:den>
                          <m:r>
                            <a:rPr lang="bn-BD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সময়</m:t>
                          </m:r>
                        </m:den>
                      </m:f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 </m:t>
                      </m:r>
                    </m:oMath>
                  </m:oMathPara>
                </a14:m>
                <a:endParaRPr lang="bn-BD" sz="2800" b="0" i="1" dirty="0" smtClean="0">
                  <a:solidFill>
                    <a:srgbClr val="00B050"/>
                  </a:solidFill>
                  <a:latin typeface="Cambria Math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b="0" dirty="0" smtClean="0">
                    <a:solidFill>
                      <a:srgbClr val="00B050"/>
                    </a:solidFill>
                    <a:ea typeface="Cambria Math"/>
                    <a:cs typeface="NikoshBAN" panose="02000000000000000000" pitchFamily="2" charset="0"/>
                  </a:rPr>
                  <a:t>বা, সময়=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অতিক্রান্ত</m:t>
                        </m:r>
                        <m:r>
                          <a:rPr lang="bn-BD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দূরত্ব</m:t>
                        </m:r>
                      </m:num>
                      <m:den>
                        <m:r>
                          <a:rPr lang="bn-BD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বেগ</m:t>
                        </m:r>
                      </m:den>
                    </m:f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8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ঘন্টা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𝐴𝑛𝑠</m:t>
                        </m:r>
                      </m:e>
                    </m:d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ঘন্টা।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27519"/>
                <a:ext cx="8546244" cy="4664226"/>
              </a:xfrm>
              <a:prstGeom prst="rect">
                <a:avLst/>
              </a:prstGeom>
              <a:blipFill rotWithShape="1">
                <a:blip r:embed="rId3"/>
                <a:stretch>
                  <a:fillRect l="-1427" t="-1046" b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Doel-1612i3\Desktop\Wooden-Boa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27" y="152400"/>
            <a:ext cx="244201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2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381000"/>
                <a:ext cx="8915400" cy="95410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             </a:t>
                </a:r>
                <a:r>
                  <a:rPr lang="bn-BD" sz="28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10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টি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লেবু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বিক্রয়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করায়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%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ক্ষতি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হয়।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%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লাভ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করতে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,</m:t>
                    </m:r>
                  </m:oMath>
                </a14:m>
                <a:endParaRPr lang="bn-BD" sz="28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 কয়টি লেবু বিক্রয় করতে হবে?</a:t>
                </a:r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1000"/>
                <a:ext cx="8915400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Doel-1612i3\Desktop\B4D9C0FC53C94E8BA211B3CD61DCE6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58053"/>
            <a:ext cx="1892523" cy="142081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el-1612i3\Desktop\Bangladesh 1 Taka ND signature 1 o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8375"/>
            <a:ext cx="11144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2278866"/>
                <a:ext cx="8839200" cy="4364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ক্রয়মূল্য </a:t>
                </a:r>
                <a14:m>
                  <m:oMath xmlns:m="http://schemas.openxmlformats.org/officeDocument/2006/math"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100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%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ক্ষতিতে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বিক্রয়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মূল্য</m:t>
                    </m:r>
                  </m:oMath>
                </a14:m>
                <a:endParaRPr lang="en-US" sz="32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100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%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লাভে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বিক্রয়মূল্য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(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100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bn-BD" sz="32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এখন,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টাকায়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বিক্রয়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করতে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হবে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10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টি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লেবু</m:t>
                    </m:r>
                  </m:oMath>
                </a14:m>
                <a:endParaRPr lang="bn-BD" sz="32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d>
                        <m:dPr>
                          <m:ctrlPr>
                            <a:rPr lang="bn-BD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100</m:t>
                          </m:r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টাকায়</m:t>
                      </m:r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বিক্রয়</m:t>
                      </m:r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করত</m:t>
                      </m:r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হবে</m:t>
                      </m:r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10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100</m:t>
                          </m:r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𝑛</m:t>
                          </m:r>
                        </m:e>
                      </m:d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টি</m:t>
                      </m:r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লেবু</m:t>
                      </m:r>
                    </m:oMath>
                  </m:oMathPara>
                </a14:m>
                <a:endParaRPr lang="bn-BD" sz="3200" b="0" dirty="0" smtClean="0">
                  <a:solidFill>
                    <a:srgbClr val="00B0F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অর্থাৎ, 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100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টাকায়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বিক্রয়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করে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10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100</m:t>
                        </m:r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𝑛</m:t>
                        </m:r>
                      </m:e>
                    </m:d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টি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লেবু</m:t>
                    </m:r>
                  </m:oMath>
                </a14:m>
                <a:endParaRPr lang="bn-BD" sz="32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টাকায়</m:t>
                      </m:r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বিক্রয়</m:t>
                      </m:r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করতে</m:t>
                      </m:r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হবে</m:t>
                      </m:r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bn-BD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100</m:t>
                          </m:r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100</m:t>
                          </m:r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𝑧</m:t>
                          </m:r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)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টি</m:t>
                      </m:r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লেবু।</m:t>
                      </m:r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3200" b="0" dirty="0" smtClean="0">
                  <a:solidFill>
                    <a:srgbClr val="00B0F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∴  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লেবুর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সংখ্যা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=</m:t>
                    </m:r>
                    <m:f>
                      <m:fPr>
                        <m:ctrlPr>
                          <a:rPr lang="bn-BD" sz="32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10</m:t>
                        </m:r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100</m:t>
                        </m:r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9100</m:t>
                        </m:r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𝑧</m:t>
                        </m:r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টি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লেবু</m:t>
                    </m:r>
                    <m:r>
                      <a:rPr lang="bn-BD" sz="32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200" b="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 </a:t>
                </a:r>
                <a:r>
                  <a:rPr lang="en-US" sz="3200" b="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Ans</a:t>
                </a:r>
                <a:r>
                  <a:rPr lang="en-US" sz="3200" b="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bn-BD" sz="32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78866"/>
                <a:ext cx="8839200" cy="4364400"/>
              </a:xfrm>
              <a:prstGeom prst="rect">
                <a:avLst/>
              </a:prstGeom>
              <a:blipFill rotWithShape="1">
                <a:blip r:embed="rId5"/>
                <a:stretch>
                  <a:fillRect l="-1724" t="-1676" b="-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03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heating_system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743201" cy="271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7037" y="430661"/>
                <a:ext cx="6019800" cy="224676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নল দ্বারা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মিনিটে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চৌবাচ্চা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পূর্ণ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হয়।</m:t>
                    </m:r>
                  </m:oMath>
                </a14:m>
                <a:endParaRPr lang="bn-BD" sz="28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অপর একটি নল দ্বারা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মিনিটে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তা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15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লিটার</m:t>
                    </m:r>
                  </m:oMath>
                </a14:m>
                <a:endParaRPr lang="bn-BD" sz="28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 বের করে দেয়। চৌবাচ্চাটি খালি থকা অবস্থায় </a:t>
                </a:r>
              </a:p>
              <a:p>
                <a:r>
                  <a:rPr lang="bn-BD" sz="28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 নল একসঙ্গে খুলে দিলে তা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48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মিনিটে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পূর্ণ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হয়।</m:t>
                    </m:r>
                  </m:oMath>
                </a14:m>
                <a:endParaRPr lang="bn-BD" sz="28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চৌবাচ্চাটিতে  কত লিটার পানি ধরে?</a:t>
                </a:r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7" y="430661"/>
                <a:ext cx="6019800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1917" t="-1799" b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947597"/>
                <a:ext cx="8763001" cy="3430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 প্রথম নল দ্বারা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মিনিটে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লিটার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পানি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প্রবেশ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করে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চৌবাচ্চাটিতে</m:t>
                    </m:r>
                  </m:oMath>
                </a14:m>
                <a:endParaRPr lang="bn-BD" sz="24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লিটার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পানি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ধরে।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প্রশ্নানুসারে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,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প্রথম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নল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দ্বারা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মিনিটে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খালি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চৌবাচ্চা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পুর্ণ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হয়।</m:t>
                    </m:r>
                  </m:oMath>
                </a14:m>
                <a:endParaRPr lang="bn-BD" sz="2400" b="0" i="1" dirty="0" smtClean="0">
                  <a:solidFill>
                    <a:srgbClr val="00B05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12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−−−−−−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b="0" i="1" dirty="0" smtClean="0">
                  <a:solidFill>
                    <a:srgbClr val="00B05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r>
                  <a:rPr lang="bn-BD" sz="2400" b="0" dirty="0" smtClean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আবার ,দুইটি নল দ্বারা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48</m:t>
                    </m:r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0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মিনিটে</m:t>
                    </m:r>
                    <m:r>
                      <a:rPr lang="bn-BD" sz="2400" b="0" i="0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খালি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চৌবাচ্চা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পূর্ণ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হয়।</m:t>
                    </m:r>
                  </m:oMath>
                </a14:m>
                <a:endParaRPr lang="bn-BD" sz="2400" b="0" i="1" dirty="0" smtClean="0">
                  <a:solidFill>
                    <a:srgbClr val="00B05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48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48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15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−−−−−−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400" b="0" i="1" dirty="0" smtClean="0">
                  <a:solidFill>
                    <a:srgbClr val="00B050"/>
                  </a:solidFill>
                  <a:latin typeface="Cambria Math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400" b="0" dirty="0" smtClean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সমিকরণ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0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bn-BD" sz="2400" b="0" i="0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0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পাই</m:t>
                    </m:r>
                    <m:r>
                      <a:rPr lang="bn-BD" sz="2400" b="0" i="0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,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e>
                    </m:d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নং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সমীকরণে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বসিয়ে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পাই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bn-BD" sz="2400" b="0" i="1" dirty="0" smtClean="0">
                  <a:solidFill>
                    <a:srgbClr val="00B05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48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48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15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48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15</m:t>
                      </m:r>
                    </m:oMath>
                  </m:oMathPara>
                </a14:m>
                <a:endParaRPr lang="en-US" sz="2400" b="0" i="1" dirty="0" smtClean="0">
                  <a:solidFill>
                    <a:srgbClr val="00B050"/>
                  </a:solidFill>
                  <a:latin typeface="Cambria Math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400" b="0" dirty="0" smtClean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বা ,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y</m:t>
                    </m:r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48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15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,,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240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,∴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চৌবাচ্চাটিতে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240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লিটার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পানি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ধরে।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𝐴𝑛𝑠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) </m:t>
                    </m:r>
                  </m:oMath>
                </a14:m>
                <a:endPara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947597"/>
                <a:ext cx="8763001" cy="3430555"/>
              </a:xfrm>
              <a:prstGeom prst="rect">
                <a:avLst/>
              </a:prstGeom>
              <a:blipFill rotWithShape="1">
                <a:blip r:embed="rId4"/>
                <a:stretch>
                  <a:fillRect l="-1113" t="-1246" b="-3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05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tk100n1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78" y="381000"/>
            <a:ext cx="3436113" cy="144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533400"/>
                <a:ext cx="5333999" cy="83099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%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হার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মুনাফায়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কোন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টাকার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বছরের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মুনাফা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2400" b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চক্রবৃদ্ধি মুনাফার পার্থক্য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মূলধন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কত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33400"/>
                <a:ext cx="5333999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1827706"/>
                <a:ext cx="8770112" cy="423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আমরা জানি, সরল মুনাফার ক্ষেত্রে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𝐼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𝑝𝑛𝑟</m:t>
                    </m:r>
                  </m:oMath>
                </a14:m>
                <a:endParaRPr lang="en-US" sz="24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সবৃদ্ধি মূলদধন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𝑝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bn-BD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মুনাফার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হার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4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বছর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সরল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মুনাফা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𝐼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মূলদধন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=? </m:t>
                    </m:r>
                  </m:oMath>
                </a14:m>
                <a:endParaRPr lang="en-US" sz="24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সরল</m:t>
                      </m:r>
                      <m:r>
                        <a:rPr lang="bn-BD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মুনাফা</m:t>
                      </m:r>
                      <m:r>
                        <a:rPr lang="bn-BD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𝐼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100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25</m:t>
                          </m:r>
                        </m:den>
                      </m:f>
                      <m:r>
                        <a:rPr lang="bn-BD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08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টাকা</m:t>
                      </m:r>
                      <m:r>
                        <a:rPr lang="bn-BD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।</m:t>
                      </m:r>
                    </m:oMath>
                  </m:oMathPara>
                </a14:m>
                <a:endParaRPr lang="bn-BD" sz="24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𝑝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100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𝑝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04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.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0816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টাকা</m:t>
                    </m:r>
                  </m:oMath>
                </a14:m>
                <a:endParaRPr lang="bn-BD" sz="24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শুধু চক্রবৃদ্ধি মুনাফা =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0816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00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0816</m:t>
                    </m:r>
                  </m:oMath>
                </a14:m>
                <a:endParaRPr lang="en-US" sz="24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প্রশ্নানুসারে,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0816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08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4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0016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4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0016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625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টাকা, অর্থাৎ, মূলধন 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625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(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𝐴𝑛𝑠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27706"/>
                <a:ext cx="8770112" cy="4234044"/>
              </a:xfrm>
              <a:prstGeom prst="rect">
                <a:avLst/>
              </a:prstGeom>
              <a:blipFill rotWithShape="1">
                <a:blip r:embed="rId4"/>
                <a:stretch>
                  <a:fillRect l="-1113" t="-1009" b="-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15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Ver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oncours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Flow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atch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chnic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wsPrin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pe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rek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1071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47" baseType="lpstr">
      <vt:lpstr>Arial</vt:lpstr>
      <vt:lpstr>Palatino Linotype</vt:lpstr>
      <vt:lpstr>Constantia</vt:lpstr>
      <vt:lpstr>Lucida Sans</vt:lpstr>
      <vt:lpstr>Times New Roman</vt:lpstr>
      <vt:lpstr>Lucida Sans Unicode</vt:lpstr>
      <vt:lpstr>Corbel</vt:lpstr>
      <vt:lpstr>Trebuchet MS</vt:lpstr>
      <vt:lpstr>Book Antiqua</vt:lpstr>
      <vt:lpstr>NikoshBAN</vt:lpstr>
      <vt:lpstr>Wingdings 3</vt:lpstr>
      <vt:lpstr>Verdana</vt:lpstr>
      <vt:lpstr>Wingdings 2</vt:lpstr>
      <vt:lpstr>Tw Cen MT</vt:lpstr>
      <vt:lpstr>Impact</vt:lpstr>
      <vt:lpstr>Franklin Gothic Book</vt:lpstr>
      <vt:lpstr>Cambria Math</vt:lpstr>
      <vt:lpstr>Calibri</vt:lpstr>
      <vt:lpstr>Franklin Gothic Medium</vt:lpstr>
      <vt:lpstr>Georgia</vt:lpstr>
      <vt:lpstr>Century Gothic</vt:lpstr>
      <vt:lpstr>Wingdings</vt:lpstr>
      <vt:lpstr>Verve</vt:lpstr>
      <vt:lpstr>Thatch</vt:lpstr>
      <vt:lpstr>Technic</vt:lpstr>
      <vt:lpstr>NewsPrint</vt:lpstr>
      <vt:lpstr>Elemental</vt:lpstr>
      <vt:lpstr>Module</vt:lpstr>
      <vt:lpstr>Slipstream</vt:lpstr>
      <vt:lpstr>Apex</vt:lpstr>
      <vt:lpstr>Trek</vt:lpstr>
      <vt:lpstr>Concourse</vt:lpstr>
      <vt:lpstr>Flow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Fazla Masud</cp:lastModifiedBy>
  <cp:revision>75</cp:revision>
  <dcterms:created xsi:type="dcterms:W3CDTF">2014-06-18T01:10:16Z</dcterms:created>
  <dcterms:modified xsi:type="dcterms:W3CDTF">2016-12-24T14:37:18Z</dcterms:modified>
</cp:coreProperties>
</file>